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72" r:id="rId6"/>
    <p:sldId id="260" r:id="rId7"/>
    <p:sldId id="261" r:id="rId8"/>
    <p:sldId id="262" r:id="rId9"/>
    <p:sldId id="263" r:id="rId10"/>
    <p:sldId id="271" r:id="rId11"/>
    <p:sldId id="270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95D47-C069-485F-BA6B-FD1E9F719C56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40317-8E5E-4913-8EF0-E1A67E7DD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DC44-19AD-43C6-BBB8-9341E7298E46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6ED7-FE0B-4D29-9870-5304ABA3D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DC44-19AD-43C6-BBB8-9341E7298E46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6ED7-FE0B-4D29-9870-5304ABA3D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DC44-19AD-43C6-BBB8-9341E7298E46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6ED7-FE0B-4D29-9870-5304ABA3D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DC44-19AD-43C6-BBB8-9341E7298E46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6ED7-FE0B-4D29-9870-5304ABA3D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DC44-19AD-43C6-BBB8-9341E7298E46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6ED7-FE0B-4D29-9870-5304ABA3D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DC44-19AD-43C6-BBB8-9341E7298E46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6ED7-FE0B-4D29-9870-5304ABA3D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DC44-19AD-43C6-BBB8-9341E7298E46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6ED7-FE0B-4D29-9870-5304ABA3D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DC44-19AD-43C6-BBB8-9341E7298E46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6ED7-FE0B-4D29-9870-5304ABA3D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DC44-19AD-43C6-BBB8-9341E7298E46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6ED7-FE0B-4D29-9870-5304ABA3D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DC44-19AD-43C6-BBB8-9341E7298E46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6ED7-FE0B-4D29-9870-5304ABA3D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DC44-19AD-43C6-BBB8-9341E7298E46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6ED7-FE0B-4D29-9870-5304ABA3D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1DC44-19AD-43C6-BBB8-9341E7298E46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B6ED7-FE0B-4D29-9870-5304ABA3D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Academic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Revision 01</a:t>
            </a:r>
          </a:p>
          <a:p>
            <a:r>
              <a:rPr lang="en-US" dirty="0" smtClean="0"/>
              <a:t>Effective 19 December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if missing an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Candidates must inform the HAA before the exam that she/he will not be sitting the exam</a:t>
            </a:r>
          </a:p>
          <a:p>
            <a:r>
              <a:rPr lang="en-US" dirty="0" smtClean="0"/>
              <a:t>In case of medical issues, the candidate must forward a medical certificate approved by a designated medical professional of IIHS. If so, the candidate can sit the re-sit exam as his/her first attempt.</a:t>
            </a:r>
          </a:p>
          <a:p>
            <a:r>
              <a:rPr lang="en-US" dirty="0" smtClean="0"/>
              <a:t>For waiver on payment for re-sitting the exam, a medical certificate from a Government hospital must be submitted.</a:t>
            </a:r>
          </a:p>
          <a:p>
            <a:r>
              <a:rPr lang="en-US" dirty="0" smtClean="0"/>
              <a:t>In the case of missing an exam due to other personal reasons, the Academic board will take decisions accordingly.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Re-Sit fees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Students who re-sit exams must pay a fee of Rs.2500/- per exam (effective 1 July 2012)</a:t>
            </a:r>
          </a:p>
          <a:p>
            <a:r>
              <a:rPr lang="en-US" dirty="0" smtClean="0"/>
              <a:t>Students who have to re-sit quizzes have to pay Rs. 2500/- </a:t>
            </a:r>
          </a:p>
          <a:p>
            <a:r>
              <a:rPr lang="en-US" dirty="0" smtClean="0"/>
              <a:t>Students who have to face repeat viva’s due to absence on scheduled date must pay Rs.1000</a:t>
            </a:r>
          </a:p>
          <a:p>
            <a:r>
              <a:rPr lang="en-US" dirty="0" smtClean="0"/>
              <a:t>Any Repeated practical in the Laboratory will be charged Rs. 1000/-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Marks for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23622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Attendance percentage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</a:t>
                      </a:r>
                      <a:r>
                        <a:rPr lang="en-US" baseline="0" dirty="0" smtClean="0"/>
                        <a:t> allocated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80- 100 %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70 -79%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60 -69%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 – 59%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438400"/>
                <a:gridCol w="2438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90 - 100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85 - 89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A-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80 - 84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B+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75 - 79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70 - 74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B-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65 - 69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C+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60 - 64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56 - 59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C-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1.7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50 - 55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50&gt;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Attendance percentiles for grade points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1628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711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ahoma"/>
                          <a:ea typeface="Calibri"/>
                          <a:cs typeface="Times New Roman"/>
                        </a:rPr>
                        <a:t>Attendance percentage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ahoma"/>
                          <a:ea typeface="Calibri"/>
                          <a:cs typeface="Times New Roman"/>
                        </a:rPr>
                        <a:t>Percentile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ahoma"/>
                          <a:ea typeface="Calibri"/>
                          <a:cs typeface="Times New Roman"/>
                        </a:rPr>
                        <a:t>&gt;80%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ahoma"/>
                          <a:ea typeface="Calibri"/>
                          <a:cs typeface="Times New Roman"/>
                        </a:rPr>
                        <a:t>70 – 80%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ahoma"/>
                          <a:ea typeface="Calibri"/>
                          <a:cs typeface="Times New Roman"/>
                        </a:rPr>
                        <a:t>0.8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ahoma"/>
                          <a:ea typeface="Calibri"/>
                          <a:cs typeface="Times New Roman"/>
                        </a:rPr>
                        <a:t>60 – 69%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ahoma"/>
                          <a:ea typeface="Calibri"/>
                          <a:cs typeface="Times New Roman"/>
                        </a:rPr>
                        <a:t>0.6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ahoma"/>
                          <a:ea typeface="Calibri"/>
                          <a:cs typeface="Times New Roman"/>
                        </a:rPr>
                        <a:t>50 – 59%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ahoma"/>
                          <a:ea typeface="Calibri"/>
                          <a:cs typeface="Times New Roman"/>
                        </a:rPr>
                        <a:t>0.5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ahoma"/>
                          <a:ea typeface="Calibri"/>
                          <a:cs typeface="Times New Roman"/>
                        </a:rPr>
                        <a:t>50&gt;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ahoma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point average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relevant credit of each subject is multiplied by a percentile assigned according to the attendance of the candidate for that particular </a:t>
            </a:r>
            <a:r>
              <a:rPr lang="en-US" dirty="0" smtClean="0"/>
              <a:t>subject</a:t>
            </a:r>
          </a:p>
          <a:p>
            <a:r>
              <a:rPr lang="en-US" dirty="0"/>
              <a:t>The result of this multiplication is multiplied by the relevant grade numeral </a:t>
            </a:r>
            <a:endParaRPr lang="en-US" dirty="0" smtClean="0"/>
          </a:p>
          <a:p>
            <a:r>
              <a:rPr lang="en-US" dirty="0"/>
              <a:t>The result of this multiplication is the student’s grade point for the relevant subject</a:t>
            </a:r>
          </a:p>
          <a:p>
            <a:r>
              <a:rPr lang="en-US" dirty="0"/>
              <a:t>The grade point average is calculated by dividing the sum of the grade points by the total sum of credits for the program.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should be at the exam hall at least 15 minutes before the scheduled time of the exam with their admission form.</a:t>
            </a:r>
          </a:p>
          <a:p>
            <a:r>
              <a:rPr lang="en-US" dirty="0" smtClean="0"/>
              <a:t>Any student who is found to be cheating during an exam will fail that exam and re-sit it with the junior batch as a re-sit candidate.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final grades are calculated*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Theory only subjects</a:t>
            </a:r>
          </a:p>
          <a:p>
            <a:r>
              <a:rPr lang="en-US" dirty="0" smtClean="0"/>
              <a:t>Final exam mark – 60%</a:t>
            </a:r>
          </a:p>
          <a:p>
            <a:r>
              <a:rPr lang="en-US" dirty="0" smtClean="0"/>
              <a:t>Assignments – 20%</a:t>
            </a:r>
          </a:p>
          <a:p>
            <a:r>
              <a:rPr lang="en-US" dirty="0" smtClean="0"/>
              <a:t>Attendance – 10%</a:t>
            </a:r>
          </a:p>
          <a:p>
            <a:r>
              <a:rPr lang="en-US" dirty="0" smtClean="0"/>
              <a:t>Viva -10%*</a:t>
            </a:r>
          </a:p>
          <a:p>
            <a:r>
              <a:rPr lang="en-US" dirty="0" smtClean="0"/>
              <a:t>* if a viva is not conducted 30% will be allocated from assignments</a:t>
            </a:r>
          </a:p>
          <a:p>
            <a:r>
              <a:rPr lang="en-US" i="1" dirty="0" smtClean="0"/>
              <a:t>The academic board reserves the right to change the criterion of mark allocation for final grade for individual subjects.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62484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*Applicable for DGN, DPHY, DPHARM,DHM, Foundation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Subjects with practical component.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50 % - Theory component( calculated according to given ratio)</a:t>
            </a:r>
          </a:p>
          <a:p>
            <a:r>
              <a:rPr lang="en-US" dirty="0" smtClean="0"/>
              <a:t>40% - Practical Evaluation</a:t>
            </a:r>
          </a:p>
          <a:p>
            <a:r>
              <a:rPr lang="en-US" dirty="0" smtClean="0"/>
              <a:t>10%-  Viva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 to sit for 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have at least 50% attendance to sit for exams</a:t>
            </a:r>
          </a:p>
          <a:p>
            <a:r>
              <a:rPr lang="en-US" dirty="0" smtClean="0"/>
              <a:t>You must have at least 80% attendance at clinical placement to be eligible for practical evaluations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Absence at Lectures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 absence will be excused only with a medical certificate from a Government Hospital.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to meet attendance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Students can sit for the final examination as a re-sit candidate. Re-sit examination fees and academic penalties apply for such candidates.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minimum of 50% at final exam</a:t>
            </a:r>
          </a:p>
          <a:p>
            <a:r>
              <a:rPr lang="en-US" dirty="0" smtClean="0"/>
              <a:t>A minimum of 50% in final mark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to meet pass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re-sit exam will be scheduled within three months of the exam marks being released.</a:t>
            </a:r>
          </a:p>
          <a:p>
            <a:r>
              <a:rPr lang="en-US" dirty="0" smtClean="0"/>
              <a:t>The maximum mark awarded at a re-sit exam is limited to 60%</a:t>
            </a:r>
          </a:p>
          <a:p>
            <a:r>
              <a:rPr lang="en-US" dirty="0" smtClean="0"/>
              <a:t>The final grade of a student is also limited to a ‘C’ grade.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Absence at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/>
          </a:p>
          <a:p>
            <a:r>
              <a:rPr lang="en-US" dirty="0" smtClean="0"/>
              <a:t>The Student can sit for the exam with re-sit students if there is such an exam, if not they will have to sit the exam with the next batch</a:t>
            </a:r>
          </a:p>
          <a:p>
            <a:r>
              <a:rPr lang="en-US" dirty="0" smtClean="0"/>
              <a:t>The institute will not be liable to give extra tuition to fill any gaps which are a result of any changes in lecture content in later batches.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/>
              <a:t>* Academic Board will decide on action regarding special cases 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725</Words>
  <Application>Microsoft Office PowerPoint</Application>
  <PresentationFormat>On-screen Show (4:3)</PresentationFormat>
  <Paragraphs>115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Academic Policy</vt:lpstr>
      <vt:lpstr>How final grades are calculated*</vt:lpstr>
      <vt:lpstr>Subjects with practical component.</vt:lpstr>
      <vt:lpstr>Eligibility to sit for exams</vt:lpstr>
      <vt:lpstr>Absence at Lectures</vt:lpstr>
      <vt:lpstr>Failure to meet attendance criteria</vt:lpstr>
      <vt:lpstr>Criteria for passing</vt:lpstr>
      <vt:lpstr>Failure to meet pass criteria</vt:lpstr>
      <vt:lpstr>Absence at exam</vt:lpstr>
      <vt:lpstr>Procedure if missing an exam</vt:lpstr>
      <vt:lpstr>Re-Sit fees</vt:lpstr>
      <vt:lpstr>Marks for attendance</vt:lpstr>
      <vt:lpstr>Grade Boundaries</vt:lpstr>
      <vt:lpstr>Attendance percentiles for grade points</vt:lpstr>
      <vt:lpstr>Grade point average</vt:lpstr>
      <vt:lpstr>General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Policy</dc:title>
  <dc:creator>Student</dc:creator>
  <cp:lastModifiedBy>t</cp:lastModifiedBy>
  <cp:revision>32</cp:revision>
  <dcterms:created xsi:type="dcterms:W3CDTF">2012-07-10T06:21:38Z</dcterms:created>
  <dcterms:modified xsi:type="dcterms:W3CDTF">2013-01-16T10:35:53Z</dcterms:modified>
</cp:coreProperties>
</file>